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7C78E-D215-5D4E-BEC6-0648385D4632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BEB1A-ACBA-004B-838D-EAB3BFB23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1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F7819-F1A8-AB46-AAD4-5C08BDCFE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248DD-9C7E-4547-8A53-0E34BA621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ACD16-681D-A845-BB13-323A955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D720-2D7A-574F-AC8F-8F296EA07CA8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04912-5930-CC42-B0F2-A9BD94D3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98B67-49C8-F24E-A60A-72747775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4D27-FF05-1640-8CAF-23D73995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15F32-6090-6E47-A062-DE5E6E32C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48B4-706D-AC4A-A66A-25404E9A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9C2D-092D-934A-9548-23D45006FAF6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8D7A5-E0E9-1040-993C-07284C0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84E4-4FD8-6449-96DC-35803B90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8CFD7-4421-9A44-A1A3-811118857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77C99-4C1A-4E48-B96D-0ADBA63D4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91F06-1E27-304B-9AC9-574CE675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2665-8A67-3840-94BF-B4B6055801D6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BA05E-FB07-424A-8E84-C32CFE6B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5248B-8383-9942-87BA-E24F9909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3BFC-4A0B-EB41-9853-0468ED93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5F22F-DEAB-6C49-82FB-84D64AB70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01ED8-E0DA-C44E-BF44-77C83879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5786-F3FD-974E-B6E3-569921A3655C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28C54-F0D5-6548-A8F7-3F516523C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10A90-B8E5-1541-B24F-108BCF2D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2F9FC-6C2F-474E-9FD4-0ECE98C8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EEE44-C305-6E48-BF50-A8942F59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C7990-E72E-1E44-8403-BE196758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52F4-2B1F-B94A-AF71-E2B4BAF4967F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079BD-813B-904A-95A7-DACF15EA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988B4-9559-6340-B719-C4D70140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680F-B0DF-8145-9E07-7065F318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13A25-2B7E-9C46-A00B-59E594B59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9C1E0-9750-D24F-B4D8-7F8E94DA3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3B99E-9F50-1245-85D3-2D4E78B2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73E5-E090-0344-9C8F-1E74AEAC823A}" type="datetime1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38B0F-365A-FF48-B213-BF4364DF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F2B90-4F19-CE49-B8C1-7A7B4DBE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5D16-A3A9-4D47-8844-B5BC7130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59AA8-0F51-1748-BDB4-6E9CCC3FB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64D5A-FC1A-0748-83A1-9FE5CA986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FD259-64CF-8C4E-AFF4-9A36D8D5F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B082F-E300-714E-9EEA-38FB08ECD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CD596-0014-6946-85EE-87B8A4FC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6CDF6-A5CB-1447-ACF8-9BD1B694E73E}" type="datetime1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8137A-AF92-3845-88FE-1FAFA6B4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B293F-B119-894F-8043-5DC0D928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17F6-006F-394A-BEF5-E0CD40DB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6110-55CA-5943-A87F-72D9FD9A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9741-274A-364A-A61F-DDE28E8BA5C5}" type="datetime1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8EA25-F4F0-9540-82CA-F0ADF96F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02318-8A83-B24D-A809-35462605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6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BD23A-26A3-4749-8186-21658C01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23DA-27C9-A840-AB04-3F90B95E7B7E}" type="datetime1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9EB12-D81B-5C49-BE7C-DAF7CA29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4A1AF-FEBE-8948-A6E5-5AB1ED008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3804C-61B2-5647-8335-FB351849B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79B94-3E14-B148-9B60-771D76335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0CBB-8C29-104B-B8D3-1A1A326A7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CF8EB-4E78-EE47-94EC-626BD1CC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AF07-ABB6-1842-9195-66347A4C9823}" type="datetime1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53B8E-A6A9-AF4D-9339-884BC26C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63FC4-0E26-FF4C-90AF-2FEDF828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4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F463-0942-FE49-887C-8BCAC65A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9770B2-2D23-A64E-ADCC-4D66C5289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117E6-5DCE-3444-A493-D3D3A99D9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5AF84-2608-2A49-8747-F65D140F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B98-920D-554B-A215-959EE7F76FF2}" type="datetime1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97B0B-2F67-B844-A43A-0335FB74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FBD59-E755-7B48-B920-68A0C12A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1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51661-94D0-794D-8F38-B3112EAF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B0326-D49A-8047-BC2D-3DEBA9301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F1D88-FEC9-AF4C-AC51-A5EA4B003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2DCA-D1A5-D646-93B2-84F28D6D0184}" type="datetime1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C611-33EF-0240-AD80-6D61611A6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5FECC-0E83-004F-8B1A-42DF1A30B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9A783-CD63-A14D-B687-E2BE1223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8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</a:t>
            </a:r>
            <a:r>
              <a:rPr lang="en-US"/>
              <a:t>: Introduction to Probabilistic </a:t>
            </a:r>
            <a:r>
              <a:rPr lang="en-US" dirty="0"/>
              <a:t>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Junghoo “John” Cho</a:t>
            </a:r>
          </a:p>
          <a:p>
            <a:r>
              <a:rPr lang="en-US" sz="3200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364973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[Robertson 77] S. E. Robertson, The probability ranking principle in IR, Journal of Documentation, Vol 43(4), 1977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36ADD-F482-6749-B7FF-81714A28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a typeface="Cambria Math" charset="0"/>
                    <a:cs typeface="Cambria Math" charset="0"/>
                  </a:rPr>
                  <a:t>IR as a ranking problem:</a:t>
                </a:r>
              </a:p>
              <a:p>
                <a:pPr lvl="1"/>
                <a:r>
                  <a:rPr lang="en-US" dirty="0">
                    <a:ea typeface="Cambria Math" charset="0"/>
                    <a:cs typeface="Cambria Math" charset="0"/>
                  </a:rPr>
                  <a:t>Given </a:t>
                </a:r>
                <a:r>
                  <a:rPr lang="en-US" i="1" dirty="0">
                    <a:latin typeface="Cambria Math" charset="0"/>
                    <a:ea typeface="Cambria Math" charset="0"/>
                    <a:cs typeface="Cambria Math" charset="0"/>
                  </a:rPr>
                  <a:t>q,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</m:oMath>
                </a14:m>
                <a:r>
                  <a:rPr lang="en-US" dirty="0"/>
                  <a:t>, compute ranking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is-I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ℛ</m:t>
                    </m:r>
                  </m:oMath>
                </a14:m>
                <a:r>
                  <a:rPr lang="en-US" dirty="0"/>
                  <a:t> such that </a:t>
                </a:r>
                <a:br>
                  <a:rPr lang="en-US" dirty="0"/>
                </a:b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more relevant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ea typeface="Cambria Math" charset="0"/>
                  <a:cs typeface="Cambria Math" charset="0"/>
                </a:endParaRPr>
              </a:p>
              <a:p>
                <a:r>
                  <a:rPr lang="en-US" dirty="0"/>
                  <a:t>Probabilistic approach</a:t>
                </a:r>
              </a:p>
              <a:p>
                <a:pPr lvl="1"/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charset="0"/>
                        <a:ea typeface="Cambria Math" charset="0"/>
                        <a:cs typeface="Cambria Math" charset="0"/>
                      </a:rPr>
                      <m:t>Pr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⁡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)=1|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</m:oMath>
                </a14:m>
                <a:r>
                  <a:rPr lang="en-US" dirty="0"/>
                  <a:t> is a binary “relevance indicator” variable. 1 if relevant 0 if not.</a:t>
                </a:r>
              </a:p>
              <a:p>
                <a:pPr lvl="2"/>
                <a:r>
                  <a:rPr lang="en-US" dirty="0"/>
                  <a:t>Given document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𝑞</m:t>
                    </m:r>
                  </m:oMath>
                </a14:m>
                <a:r>
                  <a:rPr lang="en-US" dirty="0"/>
                  <a:t>, what is the probability that they are relevant?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EC662-B3E3-4748-86D0-4C0BB6E2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Ranking Principle (PRP)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Return documents in the decreasing order of their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charset="0"/>
                        <a:ea typeface="Cambria Math" charset="0"/>
                        <a:cs typeface="Cambria Math" charset="0"/>
                      </a:rPr>
                      <m:t>Pr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⁡(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)=1|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[Robertson 77] proved that PRP is “optimal” assuming</a:t>
                </a:r>
              </a:p>
              <a:p>
                <a:pPr lvl="1"/>
                <a:r>
                  <a:rPr lang="en-US" dirty="0"/>
                  <a:t>The utility of a document is independent of the utility of other documents</a:t>
                </a:r>
              </a:p>
              <a:p>
                <a:pPr lvl="1"/>
                <a:r>
                  <a:rPr lang="en-US" dirty="0"/>
                  <a:t>The user looks at the results from top to bottom without skipping</a:t>
                </a:r>
              </a:p>
              <a:p>
                <a:r>
                  <a:rPr lang="en-US" dirty="0"/>
                  <a:t>However,</a:t>
                </a:r>
              </a:p>
              <a:p>
                <a:pPr lvl="1"/>
                <a:r>
                  <a:rPr lang="en-US" dirty="0"/>
                  <a:t>How do we know the true probability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charset="0"/>
                        <a:ea typeface="Cambria Math" charset="0"/>
                        <a:cs typeface="Cambria Math" charset="0"/>
                      </a:rPr>
                      <m:t>Pr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⁡(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)=1|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To compute the probability we need a </a:t>
                </a:r>
                <a:r>
                  <a:rPr lang="en-US" i="1" dirty="0"/>
                  <a:t>mathematical model</a:t>
                </a:r>
                <a:r>
                  <a:rPr lang="en-US" dirty="0"/>
                  <a:t> that captures the gist of the user’s querying process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CAC94-A5EC-B24C-9248-C0051361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0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User’s Query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Before any query, a user have in mind an “ideal answer set”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</m:oMath>
                </a14:m>
                <a:r>
                  <a:rPr lang="en-US" dirty="0"/>
                  <a:t> that she wants to retrieve</a:t>
                </a:r>
              </a:p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𝑅</m:t>
                    </m:r>
                  </m:oMath>
                </a14:m>
                <a:r>
                  <a:rPr lang="en-US" dirty="0"/>
                  <a:t>, a user comes up with a query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𝑞</m:t>
                    </m:r>
                  </m:oMath>
                </a14:m>
                <a:r>
                  <a:rPr lang="en-US" dirty="0"/>
                  <a:t> that “best describes”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r>
                  <a:rPr lang="en-US" dirty="0"/>
                  <a:t>Q: Exactly how does a user generate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</a:rPr>
                      <m:t>𝑞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𝑅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 Many different models exist for the generation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</a:rPr>
                      <m:t>𝑞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Intuition: Users are more likely to select a few “key words”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4DAA3-F65B-574A-B58F-8327DB72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7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Probability distribution of word sequences</a:t>
            </a:r>
          </a:p>
          <a:p>
            <a:pPr lvl="1"/>
            <a:r>
              <a:rPr lang="en-US" dirty="0"/>
              <a:t>P(“UCLA is best”) ~ 0.001</a:t>
            </a:r>
          </a:p>
          <a:p>
            <a:pPr lvl="1"/>
            <a:r>
              <a:rPr lang="en-US" dirty="0"/>
              <a:t>P(“USC is best”) = 0</a:t>
            </a:r>
          </a:p>
          <a:p>
            <a:pPr lvl="1"/>
            <a:r>
              <a:rPr lang="en-US" dirty="0"/>
              <a:t>P(“Poop grew would”) ~ 0.000000001</a:t>
            </a:r>
          </a:p>
          <a:p>
            <a:r>
              <a:rPr lang="en-US" dirty="0"/>
              <a:t>Used to estimate the probability of a particular word sequence generation</a:t>
            </a:r>
          </a:p>
          <a:p>
            <a:r>
              <a:rPr lang="en-US" dirty="0"/>
              <a:t>Q: Where is it useful?</a:t>
            </a:r>
          </a:p>
          <a:p>
            <a:r>
              <a:rPr lang="en-US" dirty="0"/>
              <a:t>A: Many different applications!</a:t>
            </a:r>
          </a:p>
          <a:p>
            <a:pPr lvl="1"/>
            <a:r>
              <a:rPr lang="en-US" dirty="0"/>
              <a:t>Spell correction: “John went there” vs “John went their”</a:t>
            </a:r>
          </a:p>
          <a:p>
            <a:pPr lvl="1"/>
            <a:r>
              <a:rPr lang="en-US" dirty="0"/>
              <a:t>Speech recognition: “Koreans love rice” vs “Koreans love lice”</a:t>
            </a:r>
          </a:p>
          <a:p>
            <a:pPr lvl="1"/>
            <a:r>
              <a:rPr lang="en-US" dirty="0"/>
              <a:t>Can be used for “users’ query generation model”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9B73E-7AED-4746-B5AA-A9BB1BA3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Language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How do we compute P(</a:t>
            </a:r>
            <a:r>
              <a:rPr lang="en-US" i="1" dirty="0"/>
              <a:t>sentence</a:t>
            </a:r>
            <a:r>
              <a:rPr lang="en-US" dirty="0"/>
              <a:t>)?</a:t>
            </a:r>
          </a:p>
          <a:p>
            <a:r>
              <a:rPr lang="en-US" dirty="0"/>
              <a:t>In principle, look at a large language corpus and see how many times </a:t>
            </a:r>
            <a:r>
              <a:rPr lang="en-US" i="1" dirty="0"/>
              <a:t>sentence</a:t>
            </a:r>
            <a:r>
              <a:rPr lang="en-US" dirty="0"/>
              <a:t> appears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Corpus with 1,000,000,000 words</a:t>
            </a:r>
          </a:p>
          <a:p>
            <a:pPr lvl="1"/>
            <a:r>
              <a:rPr lang="en-US" dirty="0"/>
              <a:t>“UCLA is the best” appears 10,000 times</a:t>
            </a:r>
          </a:p>
          <a:p>
            <a:pPr lvl="1"/>
            <a:r>
              <a:rPr lang="en-US" dirty="0"/>
              <a:t>Q: What is a reasonable estimation of P(“UCLA is the </a:t>
            </a:r>
            <a:r>
              <a:rPr lang="en-US"/>
              <a:t>best”)?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F82AD-4D4A-3941-8F8A-266B6CB1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Language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How to estimate P(sentence) when the sentence was never seen?</a:t>
            </a:r>
          </a:p>
          <a:p>
            <a:pPr lvl="1"/>
            <a:r>
              <a:rPr lang="en-US" dirty="0"/>
              <a:t> “UCLA is located in a very expensive and safe neighborhood that everyone loves to visit”</a:t>
            </a:r>
          </a:p>
          <a:p>
            <a:pPr lvl="1"/>
            <a:r>
              <a:rPr lang="en-US" dirty="0"/>
              <a:t>Assign P(sentence)=0?</a:t>
            </a:r>
          </a:p>
          <a:p>
            <a:r>
              <a:rPr lang="en-US" dirty="0"/>
              <a:t>We need ways to estimate P(sentence) for unseen sentence.</a:t>
            </a:r>
          </a:p>
          <a:p>
            <a:pPr lvl="1"/>
            <a:r>
              <a:rPr lang="en-US" dirty="0"/>
              <a:t>Many different models exist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997CD-4EAE-4B4E-BD4E-AA5F2B54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Unigram Language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Measure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for every word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…</m:t>
                    </m:r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“Independence assumption”</a:t>
                </a:r>
              </a:p>
              <a:p>
                <a:pPr lvl="1"/>
                <a:r>
                  <a:rPr lang="en-US" dirty="0"/>
                  <a:t>Simplest language model and easier to analyze</a:t>
                </a:r>
              </a:p>
              <a:p>
                <a:pPr lvl="1"/>
                <a:r>
                  <a:rPr lang="en-US" dirty="0"/>
                  <a:t>Less likely to be accurate, but better than no language model</a:t>
                </a:r>
              </a:p>
              <a:p>
                <a:r>
                  <a:rPr lang="en-US" dirty="0"/>
                  <a:t>Extensions for a more “precise” model possible</a:t>
                </a:r>
              </a:p>
              <a:p>
                <a:pPr lvl="1"/>
                <a:r>
                  <a:rPr lang="en-US" dirty="0"/>
                  <a:t>Bigram language model, n-gram language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charset="0"/>
                      </a:rPr>
                      <m:t>=</m:t>
                    </m:r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charset="0"/>
                      </a:rPr>
                      <m:t>𝑃</m:t>
                    </m:r>
                    <m:r>
                      <a:rPr lang="en-US" i="1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      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br>
                  <a:rPr lang="en-US" i="1" dirty="0">
                    <a:latin typeface="Cambria Math" charset="0"/>
                  </a:rPr>
                </a:br>
                <a:r>
                  <a:rPr lang="en-US" i="1" dirty="0">
                    <a:latin typeface="Cambria Math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charset="0"/>
                                  </a:rPr>
                                  <m:t>,</m:t>
                                </m:r>
                                <m:r>
                                  <a:rPr lang="en-US" i="1" smtClean="0">
                                    <a:latin typeface="Cambria Math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[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6EEEB-A040-044E-A066-B3D3B3D0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User’s Query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users generate a query and consider a document relevant? How can we capture this process using a mathematical model?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A0F19-20DF-AE4B-B4C4-E09AFF48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A783-CD63-A14D-B687-E2BE122396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654</Words>
  <Application>Microsoft Macintosh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CS246: Introduction to Probabilistic Model</vt:lpstr>
      <vt:lpstr>Probabilistic Model</vt:lpstr>
      <vt:lpstr>Probabilistic Ranking Principle (PRP)</vt:lpstr>
      <vt:lpstr>User’s Query Model</vt:lpstr>
      <vt:lpstr>Language Model</vt:lpstr>
      <vt:lpstr>Estimating Language Model</vt:lpstr>
      <vt:lpstr>Estimating Language Model</vt:lpstr>
      <vt:lpstr>Unigram Language Model</vt:lpstr>
      <vt:lpstr>Back to User’s Query Model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Introduction to Probabilistic Model</dc:title>
  <dc:creator>Junghoo Cho</dc:creator>
  <cp:lastModifiedBy>Junghoo Cho</cp:lastModifiedBy>
  <cp:revision>10</cp:revision>
  <cp:lastPrinted>2018-09-20T21:29:44Z</cp:lastPrinted>
  <dcterms:created xsi:type="dcterms:W3CDTF">2018-02-24T08:23:56Z</dcterms:created>
  <dcterms:modified xsi:type="dcterms:W3CDTF">2020-10-26T19:08:16Z</dcterms:modified>
</cp:coreProperties>
</file>